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38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5"/>
  </p:notesMasterIdLst>
  <p:sldIdLst>
    <p:sldId id="256" r:id="rId4"/>
    <p:sldId id="323" r:id="rId5"/>
    <p:sldId id="324" r:id="rId6"/>
    <p:sldId id="325" r:id="rId7"/>
    <p:sldId id="308" r:id="rId8"/>
    <p:sldId id="327" r:id="rId9"/>
    <p:sldId id="328" r:id="rId10"/>
    <p:sldId id="315" r:id="rId11"/>
    <p:sldId id="316" r:id="rId12"/>
    <p:sldId id="292" r:id="rId13"/>
    <p:sldId id="300" r:id="rId14"/>
    <p:sldId id="304" r:id="rId15"/>
    <p:sldId id="329" r:id="rId16"/>
    <p:sldId id="294" r:id="rId17"/>
    <p:sldId id="332" r:id="rId18"/>
    <p:sldId id="333" r:id="rId19"/>
    <p:sldId id="335" r:id="rId20"/>
    <p:sldId id="334" r:id="rId21"/>
    <p:sldId id="337" r:id="rId22"/>
    <p:sldId id="336" r:id="rId23"/>
    <p:sldId id="331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1FB4"/>
    <a:srgbClr val="C08656"/>
    <a:srgbClr val="AC223B"/>
    <a:srgbClr val="F1B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89346" autoAdjust="0"/>
  </p:normalViewPr>
  <p:slideViewPr>
    <p:cSldViewPr snapToGrid="0">
      <p:cViewPr varScale="1">
        <p:scale>
          <a:sx n="99" d="100"/>
          <a:sy n="99" d="100"/>
        </p:scale>
        <p:origin x="13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ustomXml" Target="../customXml/item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ustomXml" Target="../customXml/item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B0297-1540-4134-BB40-9276BEDDA7A3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6665A-E16A-4D2B-BBA5-A412444022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878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665A-E16A-4D2B-BBA5-A412444022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10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Note que no exemplo simplificado, os atributos estão sem o “?”. Pode ser feito dessa forma, pois o Dart entende que, quando você declarar essas variáveis, elas não poderão ser nulas, e o construtor (</a:t>
            </a:r>
            <a:r>
              <a:rPr lang="pt-BR" dirty="0" err="1"/>
              <a:t>this.nome</a:t>
            </a:r>
            <a:r>
              <a:rPr lang="pt-BR" dirty="0"/>
              <a:t>, </a:t>
            </a:r>
            <a:r>
              <a:rPr lang="pt-BR" dirty="0" err="1"/>
              <a:t>this.idade</a:t>
            </a:r>
            <a:r>
              <a:rPr lang="pt-BR" dirty="0"/>
              <a:t>) garante que sempre que um objeto for criado, esses atributos receberão um valor.</a:t>
            </a:r>
            <a:br>
              <a:rPr lang="pt-BR" dirty="0"/>
            </a:br>
            <a:r>
              <a:rPr lang="pt-BR" dirty="0"/>
              <a:t>Teste:</a:t>
            </a:r>
            <a:br>
              <a:rPr lang="pt-BR" dirty="0"/>
            </a:br>
            <a:r>
              <a:rPr lang="pt-BR" dirty="0" err="1"/>
              <a:t>class</a:t>
            </a:r>
            <a:r>
              <a:rPr lang="pt-BR" dirty="0"/>
              <a:t> Gato {</a:t>
            </a:r>
          </a:p>
          <a:p>
            <a:r>
              <a:rPr lang="pt-BR" dirty="0"/>
              <a:t>  </a:t>
            </a:r>
            <a:r>
              <a:rPr lang="pt-BR" dirty="0" err="1"/>
              <a:t>String</a:t>
            </a:r>
            <a:r>
              <a:rPr lang="pt-BR" dirty="0"/>
              <a:t> nome;</a:t>
            </a:r>
          </a:p>
          <a:p>
            <a:r>
              <a:rPr lang="pt-BR" dirty="0"/>
              <a:t>  </a:t>
            </a:r>
            <a:r>
              <a:rPr lang="pt-BR" dirty="0" err="1"/>
              <a:t>int</a:t>
            </a:r>
            <a:r>
              <a:rPr lang="pt-BR" dirty="0"/>
              <a:t> idade;</a:t>
            </a:r>
          </a:p>
          <a:p>
            <a:endParaRPr lang="pt-BR" dirty="0"/>
          </a:p>
          <a:p>
            <a:r>
              <a:rPr lang="pt-BR" dirty="0"/>
              <a:t>  Gato(</a:t>
            </a:r>
            <a:r>
              <a:rPr lang="pt-BR" dirty="0" err="1"/>
              <a:t>this.nome</a:t>
            </a:r>
            <a:r>
              <a:rPr lang="pt-BR" dirty="0"/>
              <a:t>, </a:t>
            </a:r>
            <a:r>
              <a:rPr lang="pt-BR" dirty="0" err="1"/>
              <a:t>this.idade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void</a:t>
            </a:r>
            <a:r>
              <a:rPr lang="pt-BR" dirty="0"/>
              <a:t> miar() {</a:t>
            </a:r>
          </a:p>
          <a:p>
            <a:r>
              <a:rPr lang="pt-BR" dirty="0"/>
              <a:t>    print("Miau!");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() {</a:t>
            </a:r>
          </a:p>
          <a:p>
            <a:r>
              <a:rPr lang="pt-BR" dirty="0"/>
              <a:t>  var gato = Gato("Mingau", 3);</a:t>
            </a:r>
          </a:p>
          <a:p>
            <a:r>
              <a:rPr lang="pt-BR" dirty="0"/>
              <a:t>  </a:t>
            </a:r>
            <a:r>
              <a:rPr lang="pt-BR" dirty="0" err="1"/>
              <a:t>gato.miar</a:t>
            </a:r>
            <a:r>
              <a:rPr lang="pt-BR" dirty="0"/>
              <a:t>();</a:t>
            </a:r>
          </a:p>
          <a:p>
            <a:r>
              <a:rPr lang="pt-BR" dirty="0"/>
              <a:t>}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665A-E16A-4D2B-BBA5-A412444022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72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Teste:</a:t>
            </a:r>
            <a:br>
              <a:rPr lang="pt-BR" dirty="0"/>
            </a:br>
            <a:r>
              <a:rPr lang="pt-BR" dirty="0" err="1"/>
              <a:t>class</a:t>
            </a:r>
            <a:r>
              <a:rPr lang="pt-BR" dirty="0"/>
              <a:t> Gato {</a:t>
            </a:r>
          </a:p>
          <a:p>
            <a:r>
              <a:rPr lang="pt-BR" dirty="0"/>
              <a:t>  </a:t>
            </a:r>
            <a:r>
              <a:rPr lang="pt-BR" dirty="0" err="1"/>
              <a:t>String</a:t>
            </a:r>
            <a:r>
              <a:rPr lang="pt-BR" dirty="0"/>
              <a:t>? nome;</a:t>
            </a:r>
          </a:p>
          <a:p>
            <a:r>
              <a:rPr lang="pt-BR" dirty="0"/>
              <a:t>  </a:t>
            </a:r>
            <a:r>
              <a:rPr lang="pt-BR" dirty="0" err="1"/>
              <a:t>int</a:t>
            </a:r>
            <a:r>
              <a:rPr lang="pt-BR" dirty="0"/>
              <a:t>? idade;</a:t>
            </a:r>
          </a:p>
          <a:p>
            <a:endParaRPr lang="pt-BR" dirty="0"/>
          </a:p>
          <a:p>
            <a:r>
              <a:rPr lang="pt-BR" dirty="0"/>
              <a:t>  //Construtor com parâmetros nomeados não obrigatórios</a:t>
            </a:r>
          </a:p>
          <a:p>
            <a:r>
              <a:rPr lang="pt-BR" dirty="0"/>
              <a:t>  Gato({</a:t>
            </a:r>
            <a:r>
              <a:rPr lang="pt-BR" dirty="0" err="1"/>
              <a:t>this.nome</a:t>
            </a:r>
            <a:r>
              <a:rPr lang="pt-BR" dirty="0"/>
              <a:t>, </a:t>
            </a:r>
            <a:r>
              <a:rPr lang="pt-BR" dirty="0" err="1"/>
              <a:t>this.idade</a:t>
            </a:r>
            <a:r>
              <a:rPr lang="pt-BR" dirty="0"/>
              <a:t>});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void</a:t>
            </a:r>
            <a:r>
              <a:rPr lang="pt-BR" dirty="0"/>
              <a:t> miar() {</a:t>
            </a:r>
          </a:p>
          <a:p>
            <a:r>
              <a:rPr lang="pt-BR" dirty="0"/>
              <a:t>    print("$nome está miando: Miau!");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() {</a:t>
            </a:r>
          </a:p>
          <a:p>
            <a:r>
              <a:rPr lang="pt-BR" dirty="0"/>
              <a:t>  //Criando objetos passando argumentos nomeados</a:t>
            </a:r>
          </a:p>
          <a:p>
            <a:r>
              <a:rPr lang="pt-BR" dirty="0"/>
              <a:t>  var gato1 = Gato(nome: "Luna", idade: 2);</a:t>
            </a:r>
          </a:p>
          <a:p>
            <a:r>
              <a:rPr lang="pt-BR" dirty="0"/>
              <a:t>  var gato2 = Gato(nome: "Mingau", idade: 3);</a:t>
            </a:r>
          </a:p>
          <a:p>
            <a:endParaRPr lang="pt-BR" dirty="0"/>
          </a:p>
          <a:p>
            <a:r>
              <a:rPr lang="pt-BR" dirty="0"/>
              <a:t>  gato1.miar();</a:t>
            </a:r>
          </a:p>
          <a:p>
            <a:r>
              <a:rPr lang="pt-BR" dirty="0"/>
              <a:t>  gato2.miar();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Teste da casa:</a:t>
            </a:r>
          </a:p>
          <a:p>
            <a:r>
              <a:rPr lang="pt-BR" dirty="0" err="1"/>
              <a:t>class</a:t>
            </a:r>
            <a:r>
              <a:rPr lang="pt-BR" dirty="0"/>
              <a:t> Casa {</a:t>
            </a:r>
          </a:p>
          <a:p>
            <a:r>
              <a:rPr lang="pt-BR" dirty="0"/>
              <a:t>  </a:t>
            </a:r>
            <a:r>
              <a:rPr lang="pt-BR" dirty="0" err="1"/>
              <a:t>String</a:t>
            </a:r>
            <a:r>
              <a:rPr lang="pt-BR" dirty="0"/>
              <a:t> </a:t>
            </a:r>
            <a:r>
              <a:rPr lang="pt-BR" dirty="0" err="1"/>
              <a:t>endereco</a:t>
            </a:r>
            <a:r>
              <a:rPr lang="pt-BR" dirty="0"/>
              <a:t>;</a:t>
            </a:r>
          </a:p>
          <a:p>
            <a:r>
              <a:rPr lang="pt-BR" dirty="0"/>
              <a:t>  </a:t>
            </a:r>
            <a:r>
              <a:rPr lang="pt-BR" dirty="0" err="1"/>
              <a:t>int</a:t>
            </a:r>
            <a:r>
              <a:rPr lang="pt-BR" dirty="0"/>
              <a:t> quartos;</a:t>
            </a:r>
          </a:p>
          <a:p>
            <a:endParaRPr lang="pt-BR" dirty="0"/>
          </a:p>
          <a:p>
            <a:r>
              <a:rPr lang="pt-BR" dirty="0"/>
              <a:t>  // Construtor normal (casa completa)</a:t>
            </a:r>
          </a:p>
          <a:p>
            <a:r>
              <a:rPr lang="pt-BR" dirty="0"/>
              <a:t>  Casa(</a:t>
            </a:r>
            <a:r>
              <a:rPr lang="pt-BR" dirty="0" err="1"/>
              <a:t>this.endereco</a:t>
            </a:r>
            <a:r>
              <a:rPr lang="pt-BR" dirty="0"/>
              <a:t>, </a:t>
            </a:r>
            <a:r>
              <a:rPr lang="pt-BR" dirty="0" err="1"/>
              <a:t>this.quartos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dirty="0"/>
              <a:t>  // Construtor nomeado (casa simples, só 1 quarto)</a:t>
            </a:r>
          </a:p>
          <a:p>
            <a:r>
              <a:rPr lang="pt-BR" dirty="0"/>
              <a:t>  </a:t>
            </a:r>
            <a:r>
              <a:rPr lang="pt-BR" dirty="0" err="1"/>
              <a:t>Casa.simples</a:t>
            </a:r>
            <a:r>
              <a:rPr lang="pt-BR" dirty="0"/>
              <a:t>(</a:t>
            </a:r>
            <a:r>
              <a:rPr lang="pt-BR" dirty="0" err="1"/>
              <a:t>this.endereco</a:t>
            </a:r>
            <a:r>
              <a:rPr lang="pt-BR" dirty="0"/>
              <a:t>) : quartos = 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() {</a:t>
            </a:r>
          </a:p>
          <a:p>
            <a:r>
              <a:rPr lang="pt-BR" dirty="0"/>
              <a:t>  var casa1 = Casa("Rua das Flores, 123", 3); </a:t>
            </a:r>
          </a:p>
          <a:p>
            <a:r>
              <a:rPr lang="pt-BR" dirty="0"/>
              <a:t>  var casa2 = </a:t>
            </a:r>
            <a:r>
              <a:rPr lang="pt-BR" dirty="0" err="1"/>
              <a:t>Casa.simples</a:t>
            </a:r>
            <a:r>
              <a:rPr lang="pt-BR" dirty="0"/>
              <a:t>("Av. Brasil, 456"); </a:t>
            </a:r>
          </a:p>
          <a:p>
            <a:endParaRPr lang="pt-BR" dirty="0"/>
          </a:p>
          <a:p>
            <a:r>
              <a:rPr lang="pt-BR" dirty="0"/>
              <a:t>  print("${casa1.endereco} tem ${casa1.quartos} quartos.");</a:t>
            </a:r>
          </a:p>
          <a:p>
            <a:r>
              <a:rPr lang="pt-BR" dirty="0"/>
              <a:t>  print("${casa2.endereco} tem ${casa2.quartos} quarto.");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665A-E16A-4D2B-BBA5-A412444022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20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Teste:</a:t>
            </a:r>
            <a:br>
              <a:rPr lang="pt-BR" dirty="0"/>
            </a:br>
            <a:r>
              <a:rPr lang="pt-BR" dirty="0" err="1"/>
              <a:t>class</a:t>
            </a:r>
            <a:r>
              <a:rPr lang="pt-BR" dirty="0"/>
              <a:t> Gato {</a:t>
            </a:r>
          </a:p>
          <a:p>
            <a:r>
              <a:rPr lang="pt-BR" dirty="0"/>
              <a:t>  </a:t>
            </a:r>
            <a:r>
              <a:rPr lang="pt-BR" dirty="0" err="1"/>
              <a:t>String</a:t>
            </a:r>
            <a:r>
              <a:rPr lang="pt-BR" dirty="0"/>
              <a:t> nome;</a:t>
            </a:r>
          </a:p>
          <a:p>
            <a:r>
              <a:rPr lang="pt-BR" dirty="0"/>
              <a:t>  </a:t>
            </a:r>
            <a:r>
              <a:rPr lang="pt-BR" dirty="0" err="1"/>
              <a:t>int</a:t>
            </a:r>
            <a:r>
              <a:rPr lang="pt-BR" dirty="0"/>
              <a:t> idade;</a:t>
            </a:r>
          </a:p>
          <a:p>
            <a:endParaRPr lang="pt-BR" dirty="0"/>
          </a:p>
          <a:p>
            <a:r>
              <a:rPr lang="pt-BR" dirty="0"/>
              <a:t>  //Construtor com parâmetros opcionais e valores padrão</a:t>
            </a:r>
          </a:p>
          <a:p>
            <a:r>
              <a:rPr lang="pt-BR" dirty="0"/>
              <a:t>  Gato({</a:t>
            </a:r>
            <a:r>
              <a:rPr lang="pt-BR" dirty="0" err="1"/>
              <a:t>this.nome</a:t>
            </a:r>
            <a:r>
              <a:rPr lang="pt-BR" dirty="0"/>
              <a:t> = "Sem nome", </a:t>
            </a:r>
            <a:r>
              <a:rPr lang="pt-BR" dirty="0" err="1"/>
              <a:t>this.idade</a:t>
            </a:r>
            <a:r>
              <a:rPr lang="pt-BR" dirty="0"/>
              <a:t> = 1});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void</a:t>
            </a:r>
            <a:r>
              <a:rPr lang="pt-BR" dirty="0"/>
              <a:t> miar() {</a:t>
            </a:r>
          </a:p>
          <a:p>
            <a:r>
              <a:rPr lang="pt-BR" dirty="0"/>
              <a:t>    print("$nome está miando: Miau!");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() {</a:t>
            </a:r>
          </a:p>
          <a:p>
            <a:r>
              <a:rPr lang="pt-BR" dirty="0"/>
              <a:t>  var gato1 = Gato(nome: "Tom");</a:t>
            </a:r>
          </a:p>
          <a:p>
            <a:r>
              <a:rPr lang="pt-BR" dirty="0"/>
              <a:t>  var gato2 = Gato(); //Vai usar os valores padrão</a:t>
            </a:r>
          </a:p>
          <a:p>
            <a:endParaRPr lang="pt-BR" dirty="0"/>
          </a:p>
          <a:p>
            <a:r>
              <a:rPr lang="pt-BR" dirty="0"/>
              <a:t>  gato1.miar(); //Tom está miando</a:t>
            </a:r>
          </a:p>
          <a:p>
            <a:r>
              <a:rPr lang="pt-BR" dirty="0"/>
              <a:t>  gato2.miar(); //Sem nome está miando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665A-E16A-4D2B-BBA5-A412444022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63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Teste:</a:t>
            </a:r>
          </a:p>
          <a:p>
            <a:r>
              <a:rPr lang="pt-BR" dirty="0" err="1"/>
              <a:t>class</a:t>
            </a:r>
            <a:r>
              <a:rPr lang="pt-BR" dirty="0"/>
              <a:t> Gato {</a:t>
            </a:r>
          </a:p>
          <a:p>
            <a:r>
              <a:rPr lang="pt-BR" dirty="0"/>
              <a:t>  </a:t>
            </a:r>
            <a:r>
              <a:rPr lang="pt-BR" dirty="0" err="1"/>
              <a:t>String</a:t>
            </a:r>
            <a:r>
              <a:rPr lang="pt-BR" dirty="0"/>
              <a:t> nome;</a:t>
            </a:r>
          </a:p>
          <a:p>
            <a:r>
              <a:rPr lang="pt-BR" dirty="0"/>
              <a:t>  </a:t>
            </a:r>
            <a:r>
              <a:rPr lang="pt-BR" dirty="0" err="1"/>
              <a:t>int</a:t>
            </a:r>
            <a:r>
              <a:rPr lang="pt-BR" dirty="0"/>
              <a:t> _idade;</a:t>
            </a:r>
          </a:p>
          <a:p>
            <a:endParaRPr lang="pt-BR" dirty="0"/>
          </a:p>
          <a:p>
            <a:r>
              <a:rPr lang="pt-BR" dirty="0"/>
              <a:t>  Gato(</a:t>
            </a:r>
            <a:r>
              <a:rPr lang="pt-BR" dirty="0" err="1"/>
              <a:t>this.nome</a:t>
            </a:r>
            <a:r>
              <a:rPr lang="pt-BR" dirty="0"/>
              <a:t>, </a:t>
            </a:r>
            <a:r>
              <a:rPr lang="pt-BR" dirty="0" err="1"/>
              <a:t>this</a:t>
            </a:r>
            <a:r>
              <a:rPr lang="pt-BR" dirty="0"/>
              <a:t>._idade);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void</a:t>
            </a:r>
            <a:r>
              <a:rPr lang="pt-BR" dirty="0"/>
              <a:t> miar() {</a:t>
            </a:r>
          </a:p>
          <a:p>
            <a:r>
              <a:rPr lang="pt-BR" dirty="0"/>
              <a:t>    print("$nome diz: Miau!");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//</a:t>
            </a:r>
            <a:r>
              <a:rPr lang="pt-BR" dirty="0" err="1"/>
              <a:t>Getter</a:t>
            </a:r>
            <a:r>
              <a:rPr lang="pt-BR" dirty="0"/>
              <a:t>: permite acessar a idade de forma controlada</a:t>
            </a:r>
          </a:p>
          <a:p>
            <a:r>
              <a:rPr lang="pt-BR" dirty="0"/>
              <a:t>  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idade =&gt; _idade;</a:t>
            </a:r>
          </a:p>
          <a:p>
            <a:endParaRPr lang="pt-BR" dirty="0"/>
          </a:p>
          <a:p>
            <a:r>
              <a:rPr lang="pt-BR" dirty="0"/>
              <a:t>  //</a:t>
            </a:r>
            <a:r>
              <a:rPr lang="pt-BR" dirty="0" err="1"/>
              <a:t>Setter</a:t>
            </a:r>
            <a:r>
              <a:rPr lang="pt-BR" dirty="0"/>
              <a:t>: permite alterar a idade, mas com regra de negócio</a:t>
            </a:r>
          </a:p>
          <a:p>
            <a:r>
              <a:rPr lang="pt-BR" dirty="0"/>
              <a:t>  set idade(</a:t>
            </a:r>
            <a:r>
              <a:rPr lang="pt-BR" dirty="0" err="1"/>
              <a:t>int</a:t>
            </a:r>
            <a:r>
              <a:rPr lang="pt-BR" dirty="0"/>
              <a:t> valor) {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(valor &gt; 0) {</a:t>
            </a:r>
          </a:p>
          <a:p>
            <a:r>
              <a:rPr lang="pt-BR" dirty="0"/>
              <a:t>      _idade = valor;</a:t>
            </a:r>
          </a:p>
          <a:p>
            <a:r>
              <a:rPr lang="pt-BR" dirty="0"/>
              <a:t>    }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  print("Idade inválida! Um gato não pode ter idade negativa.");</a:t>
            </a:r>
          </a:p>
          <a:p>
            <a:r>
              <a:rPr lang="pt-BR" dirty="0"/>
              <a:t>    }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() {</a:t>
            </a:r>
          </a:p>
          <a:p>
            <a:r>
              <a:rPr lang="pt-BR" dirty="0"/>
              <a:t>  var gato = Gato("Luna", 3);</a:t>
            </a:r>
          </a:p>
          <a:p>
            <a:endParaRPr lang="pt-BR" dirty="0"/>
          </a:p>
          <a:p>
            <a:r>
              <a:rPr lang="pt-BR" dirty="0"/>
              <a:t>  //Acessando o atributo público diretamente</a:t>
            </a:r>
          </a:p>
          <a:p>
            <a:r>
              <a:rPr lang="pt-BR" dirty="0"/>
              <a:t>  print("Nome: ${</a:t>
            </a:r>
            <a:r>
              <a:rPr lang="pt-BR" dirty="0" err="1"/>
              <a:t>gato.nome</a:t>
            </a:r>
            <a:r>
              <a:rPr lang="pt-BR" dirty="0"/>
              <a:t>}");</a:t>
            </a:r>
          </a:p>
          <a:p>
            <a:endParaRPr lang="pt-BR" dirty="0"/>
          </a:p>
          <a:p>
            <a:r>
              <a:rPr lang="pt-BR" dirty="0"/>
              <a:t>  //Usando o </a:t>
            </a:r>
            <a:r>
              <a:rPr lang="pt-BR" dirty="0" err="1"/>
              <a:t>getter</a:t>
            </a:r>
            <a:endParaRPr lang="pt-BR" dirty="0"/>
          </a:p>
          <a:p>
            <a:r>
              <a:rPr lang="pt-BR" dirty="0"/>
              <a:t>  print("Idade: ${</a:t>
            </a:r>
            <a:r>
              <a:rPr lang="pt-BR" dirty="0" err="1"/>
              <a:t>gato.idade</a:t>
            </a:r>
            <a:r>
              <a:rPr lang="pt-BR" dirty="0"/>
              <a:t>}");</a:t>
            </a:r>
          </a:p>
          <a:p>
            <a:endParaRPr lang="pt-BR" dirty="0"/>
          </a:p>
          <a:p>
            <a:r>
              <a:rPr lang="pt-BR" dirty="0"/>
              <a:t>  //Usando o </a:t>
            </a:r>
            <a:r>
              <a:rPr lang="pt-BR" dirty="0" err="1"/>
              <a:t>setter</a:t>
            </a:r>
            <a:r>
              <a:rPr lang="pt-BR" dirty="0"/>
              <a:t> para atualizar a idade</a:t>
            </a:r>
          </a:p>
          <a:p>
            <a:r>
              <a:rPr lang="pt-BR" dirty="0"/>
              <a:t>  </a:t>
            </a:r>
            <a:r>
              <a:rPr lang="pt-BR" dirty="0" err="1"/>
              <a:t>gato.idade</a:t>
            </a:r>
            <a:r>
              <a:rPr lang="pt-BR" dirty="0"/>
              <a:t> = 5; </a:t>
            </a:r>
          </a:p>
          <a:p>
            <a:r>
              <a:rPr lang="pt-BR" dirty="0"/>
              <a:t>  print("Nova idade: ${</a:t>
            </a:r>
            <a:r>
              <a:rPr lang="pt-BR" dirty="0" err="1"/>
              <a:t>gato.idade</a:t>
            </a:r>
            <a:r>
              <a:rPr lang="pt-BR" dirty="0"/>
              <a:t>}");</a:t>
            </a:r>
          </a:p>
          <a:p>
            <a:endParaRPr lang="pt-BR" dirty="0"/>
          </a:p>
          <a:p>
            <a:r>
              <a:rPr lang="pt-BR" dirty="0"/>
              <a:t>  //Tentando atribuir um valor inválido</a:t>
            </a:r>
          </a:p>
          <a:p>
            <a:r>
              <a:rPr lang="pt-BR" dirty="0"/>
              <a:t>  </a:t>
            </a:r>
            <a:r>
              <a:rPr lang="pt-BR" dirty="0" err="1"/>
              <a:t>gato.idade</a:t>
            </a:r>
            <a:r>
              <a:rPr lang="pt-BR" dirty="0"/>
              <a:t> = -2; 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665A-E16A-4D2B-BBA5-A4124440226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230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665A-E16A-4D2B-BBA5-A4124440226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686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9C279-95F9-1549-75F5-FC87BFE1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705AC3D-B206-6AE1-BDCA-A26D721CB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EC1792-A1A3-56AE-778D-C8D784328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BAE3EF-A8E7-5F00-A913-0CCF47170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665A-E16A-4D2B-BBA5-A412444022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808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8B36-98A0-B0CC-C92F-50CD4BA1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E4881FC-FC12-CC89-ACD0-6F33F935E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A5A4DA-D58D-BD6A-FED7-8C9F81276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F92CDC-4F46-8379-3C53-C6FF27B4B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665A-E16A-4D2B-BBA5-A4124440226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712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633C-4AF9-FA79-A658-BC191AE2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181FFFB-B401-BC09-7AF8-38598D0CF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A853C7B-04F1-AF8F-5350-51B2ADFE3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C8927-0390-F3E8-0F77-DB7B63CBF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6665A-E16A-4D2B-BBA5-A4124440226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15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6" descr="AF PPT Migra‹o da M#609F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9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17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58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4800" y="152401"/>
            <a:ext cx="6502400" cy="2286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98585"/>
            <a:ext cx="4876800" cy="228600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199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353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29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87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2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38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383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66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796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358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4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17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319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1" name="Elemento 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3" name="Elemento 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4826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57667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9" name="Elemento 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01958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beçalho da seçã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lemento 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lemento 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lemento 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Elemento 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4627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849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736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4962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lemento 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245759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34539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58465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6943066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0" name="Espaço Reservado para Imagem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1" name="Espaço Reservado para Imagem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569471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lemento 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0" name="Elemento 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42150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76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6684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999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2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24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0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99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21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62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135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  <p:pic>
        <p:nvPicPr>
          <p:cNvPr id="1031" name="Imagem 6" descr="AF PPT Migra‹o da M#609F37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81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B87DC-ABC1-4232-A675-4BAA24FD77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ABD18-3F1E-4952-AC4C-5282C19F54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37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CA871-041D-4E44-A9CD-83B8D92503FE}" type="datetimeFigureOut">
              <a:rPr lang="pt-BR" smtClean="0"/>
              <a:t>19/08/2025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F89AD-56CB-42F0-B542-00CEE5AF09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04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.gif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Desenvolvimento de Dispositivos Móveis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Prof</a:t>
            </a:r>
            <a:r>
              <a:rPr lang="pt-BR" baseline="30000" dirty="0"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. Tassiana Kautzmann</a:t>
            </a:r>
          </a:p>
        </p:txBody>
      </p:sp>
    </p:spTree>
    <p:extLst>
      <p:ext uri="{BB962C8B-B14F-4D97-AF65-F5344CB8AC3E}">
        <p14:creationId xmlns:p14="http://schemas.microsoft.com/office/powerpoint/2010/main" val="309256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6BA33-C595-23ED-9302-08783C63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Orientação a Objetos com </a:t>
            </a:r>
            <a:r>
              <a:rPr lang="pt-BR" dirty="0" err="1"/>
              <a:t>Dart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71FD1C-5E85-1675-4294-9810139DF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é uma classe em </a:t>
            </a:r>
            <a:r>
              <a:rPr lang="pt-BR" dirty="0" err="1"/>
              <a:t>java</a:t>
            </a:r>
            <a:r>
              <a:rPr lang="pt-BR" dirty="0"/>
              <a:t>:</a:t>
            </a:r>
          </a:p>
          <a:p>
            <a:endParaRPr lang="pt-BR" dirty="0"/>
          </a:p>
          <a:p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98AB44-D45E-A8E3-264B-0B73B9F8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77580"/>
            <a:ext cx="9301682" cy="43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11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6BA33-C595-23ED-9302-08783C63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668"/>
            <a:ext cx="10515600" cy="993865"/>
          </a:xfrm>
        </p:spPr>
        <p:txBody>
          <a:bodyPr/>
          <a:lstStyle/>
          <a:p>
            <a:r>
              <a:rPr lang="pt-BR" dirty="0"/>
              <a:t>Orientação a Objetos com </a:t>
            </a:r>
            <a:r>
              <a:rPr lang="pt-BR" dirty="0" err="1"/>
              <a:t>Dart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DA7F534-E161-F1D3-2DCC-127F919FF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927" y="1358990"/>
            <a:ext cx="4553712" cy="398234"/>
          </a:xfrm>
        </p:spPr>
        <p:txBody>
          <a:bodyPr>
            <a:normAutofit fontScale="92500"/>
          </a:bodyPr>
          <a:lstStyle/>
          <a:p>
            <a:r>
              <a:rPr lang="pt-BR" dirty="0"/>
              <a:t>Como é uma classe em </a:t>
            </a:r>
            <a:r>
              <a:rPr lang="pt-BR" dirty="0" err="1"/>
              <a:t>dart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71FD1C-5E85-1675-4294-9810139D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345" y="1864681"/>
            <a:ext cx="5035308" cy="4238718"/>
          </a:xfrm>
        </p:spPr>
        <p:txBody>
          <a:bodyPr/>
          <a:lstStyle/>
          <a:p>
            <a:pPr lvl="1"/>
            <a:r>
              <a:rPr lang="pt-BR" sz="2400" dirty="0"/>
              <a:t>Forma parecida com </a:t>
            </a:r>
            <a:r>
              <a:rPr lang="pt-BR" sz="2400" dirty="0" err="1"/>
              <a:t>java</a:t>
            </a:r>
            <a:r>
              <a:rPr lang="pt-BR" sz="2400" dirty="0"/>
              <a:t>: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8B9664FC-9E78-558D-99B1-F39D11982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0359" y="1379134"/>
            <a:ext cx="5329242" cy="4170135"/>
          </a:xfrm>
        </p:spPr>
        <p:txBody>
          <a:bodyPr/>
          <a:lstStyle/>
          <a:p>
            <a:r>
              <a:rPr lang="pt-BR" sz="2600" dirty="0"/>
              <a:t>Forma simplificada (padrão):</a:t>
            </a:r>
          </a:p>
          <a:p>
            <a:pPr lvl="1"/>
            <a:r>
              <a:rPr lang="pt-BR" dirty="0"/>
              <a:t>Aqui, o gato só existe se você já disser o nome e a idade no momento da criação.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74CA06-B14C-D264-1F6C-D57FDE4A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06" y="2398896"/>
            <a:ext cx="3821631" cy="34054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87C5C83-EC53-2FE9-6D13-52FDEBC9E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73" y="2783809"/>
            <a:ext cx="4424161" cy="31063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716FD7-FB86-CD79-34B9-6A8FE143CBF6}"/>
              </a:ext>
            </a:extLst>
          </p:cNvPr>
          <p:cNvSpPr txBox="1"/>
          <p:nvPr/>
        </p:nvSpPr>
        <p:spPr>
          <a:xfrm>
            <a:off x="1038232" y="6231000"/>
            <a:ext cx="1066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Quando usar: </a:t>
            </a:r>
            <a:r>
              <a:rPr lang="pt-BR" dirty="0"/>
              <a:t>Quando precisa passar valores na hora da criação do objeto. </a:t>
            </a:r>
          </a:p>
          <a:p>
            <a:r>
              <a:rPr lang="pt-BR" b="1" dirty="0" err="1"/>
              <a:t>Obs</a:t>
            </a:r>
            <a:r>
              <a:rPr lang="pt-BR" b="1" dirty="0"/>
              <a:t>:</a:t>
            </a:r>
            <a:r>
              <a:rPr lang="pt-BR" dirty="0"/>
              <a:t> A ordem importa!</a:t>
            </a:r>
          </a:p>
        </p:txBody>
      </p:sp>
    </p:spTree>
    <p:extLst>
      <p:ext uri="{BB962C8B-B14F-4D97-AF65-F5344CB8AC3E}">
        <p14:creationId xmlns:p14="http://schemas.microsoft.com/office/powerpoint/2010/main" val="393138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5E35E1F-F8AD-5BB0-1364-8E6A72BE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pt-BR" dirty="0"/>
              <a:t>Orientação a Objetos com </a:t>
            </a:r>
            <a:r>
              <a:rPr lang="pt-BR" dirty="0" err="1"/>
              <a:t>Dart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0091D67-0754-E82E-422C-4E76C02CA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343" y="1481860"/>
            <a:ext cx="10751253" cy="4351338"/>
          </a:xfrm>
        </p:spPr>
        <p:txBody>
          <a:bodyPr wrap="square" anchor="t">
            <a:normAutofit/>
          </a:bodyPr>
          <a:lstStyle/>
          <a:p>
            <a:r>
              <a:rPr lang="pt-BR" sz="2800" b="1" dirty="0"/>
              <a:t>Construtor com parâmetros nomeados opcionais e obrigatórios</a:t>
            </a:r>
          </a:p>
          <a:p>
            <a:pPr lvl="1"/>
            <a:r>
              <a:rPr lang="pt-BR" dirty="0"/>
              <a:t>Imagine que você vai construir uma casa.</a:t>
            </a:r>
          </a:p>
          <a:p>
            <a:pPr lvl="1"/>
            <a:r>
              <a:rPr lang="pt-BR" dirty="0"/>
              <a:t>Às vezes você quer uma casa pronta, completa.</a:t>
            </a:r>
          </a:p>
          <a:p>
            <a:pPr lvl="1"/>
            <a:r>
              <a:rPr lang="pt-BR" dirty="0"/>
              <a:t>Outras vezes, quer começar com uma casa simples, só com a estrutura.</a:t>
            </a:r>
            <a:endParaRPr lang="pt-BR" sz="16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8593BE7-9CEE-B156-600B-2A88697A9E36}"/>
              </a:ext>
            </a:extLst>
          </p:cNvPr>
          <p:cNvSpPr txBox="1"/>
          <p:nvPr/>
        </p:nvSpPr>
        <p:spPr>
          <a:xfrm>
            <a:off x="858735" y="6054290"/>
            <a:ext cx="993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Quando usar: </a:t>
            </a:r>
            <a:r>
              <a:rPr lang="pt-BR" dirty="0"/>
              <a:t>Quando quiser facilitar a criação de objetos em situações específicas.</a:t>
            </a:r>
          </a:p>
          <a:p>
            <a:r>
              <a:rPr lang="pt-BR" b="1" dirty="0"/>
              <a:t>Obs.: </a:t>
            </a:r>
            <a:r>
              <a:rPr lang="pt-BR" dirty="0"/>
              <a:t>A ordem não importa, pois especificamos pelo nome do parâmetro.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A9372-9F06-18F6-46C1-68EA2388E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58" y="3375313"/>
            <a:ext cx="5717194" cy="25774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3A3D5D-4F11-FE7C-EF0C-81B532D18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35" y="3375315"/>
            <a:ext cx="5455780" cy="256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2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E4A98EF-80EE-AA93-3827-2CBAC96B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Orientação a Objetos com Dart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8557D8C-6080-50D2-2654-69DF67D2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com parâmetros nomeados opcionais e valor padrão: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C175BC9-B255-3C87-E4FE-2A3569E35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53" y="2364608"/>
            <a:ext cx="5848133" cy="43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0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Rosto de animal&#10;&#10;O conteúdo gerado por IA pode estar incorreto.">
            <a:extLst>
              <a:ext uri="{FF2B5EF4-FFF2-40B4-BE49-F238E27FC236}">
                <a16:creationId xmlns:a16="http://schemas.microsoft.com/office/drawing/2014/main" id="{A715E8AE-A709-37D1-5DE6-D69C9B91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65" y="1665524"/>
            <a:ext cx="4266960" cy="4266960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26BA33-C595-23ED-9302-08783C63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1" y="892262"/>
            <a:ext cx="6190488" cy="1179576"/>
          </a:xfrm>
        </p:spPr>
        <p:txBody>
          <a:bodyPr anchor="b">
            <a:normAutofit/>
          </a:bodyPr>
          <a:lstStyle/>
          <a:p>
            <a:r>
              <a:rPr lang="pt-BR" sz="3800" dirty="0"/>
              <a:t>Orientação a Objetos com Dart - </a:t>
            </a:r>
            <a:r>
              <a:rPr lang="pt-BR" sz="4000" dirty="0"/>
              <a:t>Visibilidade</a:t>
            </a:r>
            <a:endParaRPr lang="pt-BR" sz="3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71FD1C-5E85-1675-4294-9810139D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071838"/>
            <a:ext cx="6601574" cy="4617720"/>
          </a:xfrm>
        </p:spPr>
        <p:txBody>
          <a:bodyPr>
            <a:normAutofit/>
          </a:bodyPr>
          <a:lstStyle/>
          <a:p>
            <a:pPr lvl="1"/>
            <a:r>
              <a:rPr lang="pt-BR" sz="1600" dirty="0"/>
              <a:t>_</a:t>
            </a:r>
            <a:r>
              <a:rPr lang="pt-BR" sz="1600" dirty="0" err="1"/>
              <a:t>private</a:t>
            </a:r>
            <a:r>
              <a:rPr lang="pt-BR" sz="1600" dirty="0"/>
              <a:t>. </a:t>
            </a:r>
          </a:p>
          <a:p>
            <a:pPr lvl="1"/>
            <a:r>
              <a:rPr lang="pt-BR" sz="1600" dirty="0"/>
              <a:t>No </a:t>
            </a:r>
            <a:r>
              <a:rPr lang="pt-BR" sz="1600" dirty="0" err="1"/>
              <a:t>get</a:t>
            </a:r>
            <a:r>
              <a:rPr lang="pt-BR" sz="1600" dirty="0"/>
              <a:t> o retorno é implícito.</a:t>
            </a:r>
          </a:p>
          <a:p>
            <a:pPr lvl="1"/>
            <a:endParaRPr lang="pt-BR" sz="1600" dirty="0"/>
          </a:p>
          <a:p>
            <a:r>
              <a:rPr lang="pt-BR" sz="1600" b="1" dirty="0"/>
              <a:t>Pense numa casa de gatos.</a:t>
            </a:r>
          </a:p>
          <a:p>
            <a:pPr lvl="1"/>
            <a:r>
              <a:rPr lang="pt-BR" sz="1600" dirty="0"/>
              <a:t>Alguns cômodos têm portas abertas (qualquer pessoa pode entrar).</a:t>
            </a:r>
          </a:p>
          <a:p>
            <a:pPr lvl="1"/>
            <a:r>
              <a:rPr lang="pt-BR" sz="1600" dirty="0"/>
              <a:t>Outros cômodos têm portas trancadas (só os moradores têm a chave).</a:t>
            </a:r>
          </a:p>
          <a:p>
            <a:endParaRPr lang="pt-BR" sz="1600" dirty="0"/>
          </a:p>
          <a:p>
            <a:r>
              <a:rPr lang="pt-BR" sz="1600" dirty="0"/>
              <a:t>Na programação, a visibilidade funciona do mesmo jeito:</a:t>
            </a:r>
          </a:p>
          <a:p>
            <a:pPr lvl="1"/>
            <a:r>
              <a:rPr lang="pt-BR" sz="1600" b="1" dirty="0"/>
              <a:t>Público (sem _) </a:t>
            </a:r>
            <a:r>
              <a:rPr lang="pt-BR" sz="1600" dirty="0"/>
              <a:t>→ qualquer um pode ver e acessar.</a:t>
            </a:r>
          </a:p>
          <a:p>
            <a:pPr lvl="1"/>
            <a:r>
              <a:rPr lang="pt-BR" sz="1600" b="1" dirty="0"/>
              <a:t>Privado (começa com _) </a:t>
            </a:r>
            <a:r>
              <a:rPr lang="pt-BR" sz="1600" dirty="0"/>
              <a:t>→ só quem está dentro do mesmo “arquivo/casa” pode acessar.</a:t>
            </a:r>
          </a:p>
        </p:txBody>
      </p:sp>
    </p:spTree>
    <p:extLst>
      <p:ext uri="{BB962C8B-B14F-4D97-AF65-F5344CB8AC3E}">
        <p14:creationId xmlns:p14="http://schemas.microsoft.com/office/powerpoint/2010/main" val="91151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D991-D773-B807-B17A-35095833A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1ECD5-3D37-B598-111A-1E709849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118"/>
            <a:ext cx="10515600" cy="1325563"/>
          </a:xfrm>
        </p:spPr>
        <p:txBody>
          <a:bodyPr anchor="b">
            <a:normAutofit/>
          </a:bodyPr>
          <a:lstStyle/>
          <a:p>
            <a:r>
              <a:rPr lang="pt-BR" sz="3800" dirty="0"/>
              <a:t>Orientação a Objetos com Dart - </a:t>
            </a:r>
            <a:r>
              <a:rPr lang="pt-BR" sz="4000" dirty="0"/>
              <a:t>Visibilidade</a:t>
            </a:r>
            <a:endParaRPr lang="pt-BR" sz="3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0DE049-973C-7EB5-A39E-C3006DEBB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682"/>
            <a:ext cx="10515600" cy="47172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000" dirty="0" err="1"/>
              <a:t>Ex</a:t>
            </a:r>
            <a:r>
              <a:rPr lang="pt-BR" sz="2000" dirty="0"/>
              <a:t>: Imagine que você tem uma classe Gato.</a:t>
            </a:r>
          </a:p>
          <a:p>
            <a:pPr lvl="1">
              <a:lnSpc>
                <a:spcPct val="100000"/>
              </a:lnSpc>
            </a:pPr>
            <a:r>
              <a:rPr lang="pt-BR" sz="1800" dirty="0"/>
              <a:t>O nome do gato é algo que qualquer pessoa pode ver (público).</a:t>
            </a:r>
          </a:p>
          <a:p>
            <a:pPr lvl="1">
              <a:lnSpc>
                <a:spcPct val="100000"/>
              </a:lnSpc>
            </a:pPr>
            <a:r>
              <a:rPr lang="pt-BR" sz="1800" dirty="0"/>
              <a:t>Mas a idade real só o veterinário sabe, porque está anotada na ficha médica (privado).</a:t>
            </a:r>
          </a:p>
          <a:p>
            <a:pPr lvl="1"/>
            <a:endParaRPr lang="pt-BR" sz="1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E834D-63E0-D1F6-7053-CF6E58A3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66" y="2564647"/>
            <a:ext cx="5772956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2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0AAA-4380-48E7-405C-237746F5B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essoa segurando um gato&#10;&#10;O conteúdo gerado por IA pode estar incorreto.">
            <a:extLst>
              <a:ext uri="{FF2B5EF4-FFF2-40B4-BE49-F238E27FC236}">
                <a16:creationId xmlns:a16="http://schemas.microsoft.com/office/drawing/2014/main" id="{51D37918-4B56-A660-CB4A-2D0052239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65" y="1665524"/>
            <a:ext cx="4266960" cy="4266960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86B32A-945C-C6F6-B509-9F01009D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anchor="b">
            <a:normAutofit/>
          </a:bodyPr>
          <a:lstStyle/>
          <a:p>
            <a:r>
              <a:rPr lang="pt-BR" sz="3800" dirty="0"/>
              <a:t>Orientação a Objetos com Dart - </a:t>
            </a:r>
            <a:r>
              <a:rPr lang="pt-BR" sz="3800"/>
              <a:t>Visibilidade</a:t>
            </a:r>
            <a:endParaRPr lang="pt-BR" sz="3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FB5708-A0A4-9CFB-1C69-1040B10F4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900"/>
              <a:t>Resumindo...</a:t>
            </a:r>
          </a:p>
          <a:p>
            <a:r>
              <a:rPr lang="pt-BR" sz="1900" b="1"/>
              <a:t>Atributo público </a:t>
            </a:r>
            <a:r>
              <a:rPr lang="pt-BR" sz="1900"/>
              <a:t>→ é como o nome do gato na coleira, qualquer um pode ler.</a:t>
            </a:r>
          </a:p>
          <a:p>
            <a:r>
              <a:rPr lang="pt-BR" sz="1900" b="1"/>
              <a:t>Atributo privado </a:t>
            </a:r>
            <a:r>
              <a:rPr lang="pt-BR" sz="1900"/>
              <a:t>→ é como a ficha médica do gato guardada no consultório, só acessível por quem tem a chave.</a:t>
            </a:r>
          </a:p>
          <a:p>
            <a:r>
              <a:rPr lang="pt-BR" sz="1900"/>
              <a:t>Se você quiser deixar alguém ver essa ficha, cria um </a:t>
            </a:r>
            <a:r>
              <a:rPr lang="pt-BR" sz="1900" err="1"/>
              <a:t>getter</a:t>
            </a:r>
            <a:r>
              <a:rPr lang="pt-BR" sz="1900"/>
              <a:t>/</a:t>
            </a:r>
            <a:r>
              <a:rPr lang="pt-BR" sz="1900" err="1"/>
              <a:t>setter</a:t>
            </a:r>
            <a:r>
              <a:rPr lang="pt-BR" sz="1900"/>
              <a:t>, como se fosse o dono autorizando o acesso.</a:t>
            </a:r>
          </a:p>
          <a:p>
            <a:pPr lvl="1"/>
            <a:endParaRPr lang="pt-BR" sz="1900"/>
          </a:p>
        </p:txBody>
      </p:sp>
    </p:spTree>
    <p:extLst>
      <p:ext uri="{BB962C8B-B14F-4D97-AF65-F5344CB8AC3E}">
        <p14:creationId xmlns:p14="http://schemas.microsoft.com/office/powerpoint/2010/main" val="207347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986F-F345-852A-4A30-954CC6616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2D60F-80D8-D3A2-4096-A13ED9A6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pt-BR" sz="3800" dirty="0"/>
              <a:t>Orientação a Objetos com Dart – </a:t>
            </a:r>
            <a:r>
              <a:rPr lang="pt-BR" sz="3800" dirty="0" err="1"/>
              <a:t>Getters</a:t>
            </a:r>
            <a:r>
              <a:rPr lang="pt-BR" sz="3800" dirty="0"/>
              <a:t> e </a:t>
            </a:r>
            <a:r>
              <a:rPr lang="pt-BR" sz="3800" dirty="0" err="1"/>
              <a:t>Setters</a:t>
            </a:r>
            <a:endParaRPr lang="pt-BR" sz="3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0D56B4-A436-ABAF-1F90-AA6AF9E5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1900" dirty="0"/>
              <a:t>São como portas controladas.</a:t>
            </a:r>
          </a:p>
          <a:p>
            <a:r>
              <a:rPr lang="pt-BR" sz="1900" b="1" dirty="0" err="1"/>
              <a:t>Getter</a:t>
            </a:r>
            <a:r>
              <a:rPr lang="pt-BR" sz="1900" dirty="0"/>
              <a:t> → você abre a porta e olha.</a:t>
            </a:r>
          </a:p>
          <a:p>
            <a:r>
              <a:rPr lang="pt-BR" sz="1900" b="1" dirty="0" err="1"/>
              <a:t>Setter</a:t>
            </a:r>
            <a:r>
              <a:rPr lang="pt-BR" sz="1900" dirty="0"/>
              <a:t> → você altera, mas só se respeitar as regras da casa.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7C9E13-542C-F574-92EF-B439A8D58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10" y="3195222"/>
            <a:ext cx="5315692" cy="29817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13ED58-225F-DA0B-CCFA-DCA084FC2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608" y="3195222"/>
            <a:ext cx="4382617" cy="20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54257E4-27C0-F955-CDA1-D2CA941A3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Orientação a Objetos com Dart – Encapsulamento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D5D7F1-1E7B-7CE9-9EAE-AE1D3767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Pense num cofre:</a:t>
            </a:r>
          </a:p>
          <a:p>
            <a:pPr lvl="1"/>
            <a:r>
              <a:rPr lang="pt-BR" dirty="0"/>
              <a:t>Você pode guardar coisas lá dentro (atributos).</a:t>
            </a:r>
          </a:p>
          <a:p>
            <a:pPr lvl="1"/>
            <a:r>
              <a:rPr lang="pt-BR" dirty="0"/>
              <a:t>Para abrir, precisa de uma chave controlada (</a:t>
            </a:r>
            <a:r>
              <a:rPr lang="pt-BR" dirty="0" err="1"/>
              <a:t>getter</a:t>
            </a:r>
            <a:r>
              <a:rPr lang="pt-BR" dirty="0"/>
              <a:t>/</a:t>
            </a:r>
            <a:r>
              <a:rPr lang="pt-BR" dirty="0" err="1"/>
              <a:t>setter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Isso impede que qualquer um mexa diretamente no que está dentro.</a:t>
            </a:r>
          </a:p>
        </p:txBody>
      </p:sp>
    </p:spTree>
    <p:extLst>
      <p:ext uri="{BB962C8B-B14F-4D97-AF65-F5344CB8AC3E}">
        <p14:creationId xmlns:p14="http://schemas.microsoft.com/office/powerpoint/2010/main" val="196355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6AE06-7965-9BC7-5BAD-1DF0887F4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B0230-415C-8E9D-9662-43D4CFC3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BR"/>
              <a:t>Orientação a Objetos com Dart – Polimorfismo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5FD760-D5C2-44FD-E8E0-29408328C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3440" y="1825625"/>
            <a:ext cx="5145024" cy="4351338"/>
          </a:xfrm>
        </p:spPr>
        <p:txBody>
          <a:bodyPr>
            <a:normAutofit/>
          </a:bodyPr>
          <a:lstStyle/>
          <a:p>
            <a:r>
              <a:rPr lang="pt-BR" dirty="0"/>
              <a:t>Polimorfismo é como o mesmo botão ter efeitos diferentes:</a:t>
            </a:r>
          </a:p>
          <a:p>
            <a:pPr lvl="1"/>
            <a:r>
              <a:rPr lang="pt-BR" sz="2400" dirty="0"/>
              <a:t>Se você aperta o botão de ligar numa TV, liga a TV.</a:t>
            </a:r>
          </a:p>
          <a:p>
            <a:pPr lvl="1"/>
            <a:r>
              <a:rPr lang="pt-BR" sz="2400" dirty="0"/>
              <a:t>Se aperta numa cafeteira, prepara café.</a:t>
            </a:r>
          </a:p>
          <a:p>
            <a:pPr lvl="1"/>
            <a:r>
              <a:rPr lang="pt-BR" sz="2400" dirty="0"/>
              <a:t>O botão é o mesmo, mas a ação muda dependendo do objeto.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16241D-8DB2-A472-4A29-495D42D8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99" y="1758248"/>
            <a:ext cx="6180382" cy="4218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152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45E9466-797E-AE3C-91AE-84FCC34B0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Orientação a Objetos com Dart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474210C-7F10-B273-FE52-94B87831F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41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D79A7-08F8-159F-F3D7-36C10179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9497A-3463-C4F2-9616-8656C76B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 anchor="b">
            <a:normAutofit/>
          </a:bodyPr>
          <a:lstStyle/>
          <a:p>
            <a:r>
              <a:rPr lang="pt-BR" sz="3800" dirty="0"/>
              <a:t>Orientação a Objetos com Dart – Herança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879FE5-6438-36AE-B108-453D33F0B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792"/>
            <a:ext cx="10515600" cy="4656171"/>
          </a:xfrm>
        </p:spPr>
        <p:txBody>
          <a:bodyPr>
            <a:normAutofit/>
          </a:bodyPr>
          <a:lstStyle/>
          <a:p>
            <a:r>
              <a:rPr lang="pt-BR" sz="2000" dirty="0"/>
              <a:t>É como passar características de família.</a:t>
            </a:r>
          </a:p>
          <a:p>
            <a:r>
              <a:rPr lang="pt-BR" sz="1900" dirty="0"/>
              <a:t>É como ter um molde básico de biscoito e criar versões personalizadas dele.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7466AE-47BB-02B0-C676-BE5ADE21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390" y="2358189"/>
            <a:ext cx="5890223" cy="43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5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A1CA0-C423-5383-C891-18BBBA34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0D2D34-14FA-FDE5-A16A-75028F15E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dirty="0"/>
              <a:t>Vetor dinâmico genérico, escopo no Teams.</a:t>
            </a:r>
          </a:p>
        </p:txBody>
      </p:sp>
    </p:spTree>
    <p:extLst>
      <p:ext uri="{BB962C8B-B14F-4D97-AF65-F5344CB8AC3E}">
        <p14:creationId xmlns:p14="http://schemas.microsoft.com/office/powerpoint/2010/main" val="146309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83FBD-8505-0AD9-75B2-410EB217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Relembrando POO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B8758-06E3-5070-3422-0E0F6AC20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dirty="0"/>
              <a:t>No mundo real, tudo é objeto;</a:t>
            </a:r>
          </a:p>
          <a:p>
            <a:pPr>
              <a:lnSpc>
                <a:spcPct val="100000"/>
              </a:lnSpc>
            </a:pPr>
            <a:r>
              <a:rPr lang="pt-BR" dirty="0"/>
              <a:t>Cada objeto oferece um serviço ou realiza uma ação;</a:t>
            </a:r>
          </a:p>
          <a:p>
            <a:pPr>
              <a:lnSpc>
                <a:spcPct val="100000"/>
              </a:lnSpc>
            </a:pPr>
            <a:r>
              <a:rPr lang="pt-BR" dirty="0"/>
              <a:t>Vantagens: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Melhor organização do código;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Bom aproveitamento de código;</a:t>
            </a:r>
          </a:p>
          <a:p>
            <a:pPr>
              <a:lnSpc>
                <a:spcPct val="100000"/>
              </a:lnSpc>
            </a:pPr>
            <a:r>
              <a:rPr lang="pt-BR" dirty="0"/>
              <a:t>Desvantagens: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Desempenho mais baixo;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Mais difícil compreensão.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42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6F2D1-6B62-F0B8-F474-F16E10E2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POO – Conceitos básicos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7F6BD-E62C-D329-ABA5-D0C484188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dirty="0"/>
              <a:t>Classes;</a:t>
            </a:r>
          </a:p>
          <a:p>
            <a:pPr>
              <a:lnSpc>
                <a:spcPct val="100000"/>
              </a:lnSpc>
            </a:pPr>
            <a:r>
              <a:rPr lang="pt-BR" dirty="0"/>
              <a:t>Objetos;</a:t>
            </a:r>
          </a:p>
          <a:p>
            <a:pPr>
              <a:lnSpc>
                <a:spcPct val="100000"/>
              </a:lnSpc>
            </a:pPr>
            <a:r>
              <a:rPr lang="pt-BR" dirty="0"/>
              <a:t>Atributos;</a:t>
            </a:r>
          </a:p>
          <a:p>
            <a:pPr>
              <a:lnSpc>
                <a:spcPct val="100000"/>
              </a:lnSpc>
            </a:pPr>
            <a:r>
              <a:rPr lang="pt-BR" dirty="0"/>
              <a:t>Métodos;</a:t>
            </a:r>
          </a:p>
          <a:p>
            <a:pPr>
              <a:lnSpc>
                <a:spcPct val="100000"/>
              </a:lnSpc>
            </a:pPr>
            <a:r>
              <a:rPr lang="pt-BR" dirty="0"/>
              <a:t>Construtores.</a:t>
            </a:r>
          </a:p>
        </p:txBody>
      </p:sp>
    </p:spTree>
    <p:extLst>
      <p:ext uri="{BB962C8B-B14F-4D97-AF65-F5344CB8AC3E}">
        <p14:creationId xmlns:p14="http://schemas.microsoft.com/office/powerpoint/2010/main" val="154612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EF679-D258-DA14-0040-D43B9AA2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POO - Classes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6E649C-D797-1EA4-F1ED-ACE6B0142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dirty="0"/>
              <a:t>Uma fábrica de objetos;</a:t>
            </a:r>
          </a:p>
          <a:p>
            <a:pPr>
              <a:lnSpc>
                <a:spcPct val="100000"/>
              </a:lnSpc>
            </a:pPr>
            <a:r>
              <a:rPr lang="pt-BR" dirty="0"/>
              <a:t>Armazena atributos e métodos;</a:t>
            </a:r>
          </a:p>
          <a:p>
            <a:pPr>
              <a:lnSpc>
                <a:spcPct val="100000"/>
              </a:lnSpc>
            </a:pPr>
            <a:r>
              <a:rPr lang="pt-BR" dirty="0"/>
              <a:t>Exemplo: Classe Lâmpada;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656A17-68B4-1130-4349-5172848C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66" y="3100388"/>
            <a:ext cx="3457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1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FE213-6B82-7BDB-E4D9-42227822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CB5A41-0C1B-5403-DCF2-CE0B06570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sz="3200" dirty="0"/>
              <a:t>São representações concretas (instâncias) de uma classe</a:t>
            </a:r>
            <a:r>
              <a:rPr lang="pt-BR" dirty="0"/>
              <a:t>;</a:t>
            </a:r>
          </a:p>
          <a:p>
            <a:pPr>
              <a:lnSpc>
                <a:spcPct val="100000"/>
              </a:lnSpc>
            </a:pPr>
            <a:r>
              <a:rPr lang="pt-BR" dirty="0"/>
              <a:t>Ex.: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F40B63-6F15-8EC9-695C-259969EE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335" y="2968625"/>
            <a:ext cx="34575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6E31D-969F-A740-3A48-5E0D783B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619" y="358914"/>
            <a:ext cx="10972800" cy="1143000"/>
          </a:xfrm>
        </p:spPr>
        <p:txBody>
          <a:bodyPr/>
          <a:lstStyle/>
          <a:p>
            <a:r>
              <a:rPr lang="pt-BR" dirty="0"/>
              <a:t>Objetos e atributos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66A73BD8-D0A8-E784-7D4C-BCAD029FB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022" y="1381572"/>
            <a:ext cx="1921691" cy="2070045"/>
          </a:xfrm>
          <a:prstGeom prst="rect">
            <a:avLst/>
          </a:prstGeom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ED4DF27B-3FD8-89BE-3712-18C7B7D64C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3" b="13158"/>
          <a:stretch/>
        </p:blipFill>
        <p:spPr>
          <a:xfrm>
            <a:off x="8231436" y="2837134"/>
            <a:ext cx="2169922" cy="2224945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C92C0D53-8107-DA45-5F91-221B08F70D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5" t="-928" r="11034" b="248"/>
          <a:stretch/>
        </p:blipFill>
        <p:spPr>
          <a:xfrm>
            <a:off x="5861913" y="4441043"/>
            <a:ext cx="2125716" cy="1874403"/>
          </a:xfrm>
          <a:prstGeom prst="rect">
            <a:avLst/>
          </a:prstGeom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91CD2D7C-0EF5-E36F-3FC2-4D44A2099534}"/>
              </a:ext>
            </a:extLst>
          </p:cNvPr>
          <p:cNvSpPr txBox="1"/>
          <p:nvPr/>
        </p:nvSpPr>
        <p:spPr>
          <a:xfrm>
            <a:off x="7794629" y="1289185"/>
            <a:ext cx="268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Gato</a:t>
            </a:r>
          </a:p>
          <a:p>
            <a:r>
              <a:rPr lang="pt-BR" b="1" dirty="0"/>
              <a:t>Raça</a:t>
            </a:r>
            <a:r>
              <a:rPr lang="pt-BR" dirty="0"/>
              <a:t>: Hymalayan-Persian</a:t>
            </a:r>
          </a:p>
          <a:p>
            <a:r>
              <a:rPr lang="pt-BR" b="1" dirty="0"/>
              <a:t>Nome</a:t>
            </a:r>
            <a:r>
              <a:rPr lang="pt-BR" dirty="0"/>
              <a:t>: Colonel Meow</a:t>
            </a:r>
          </a:p>
          <a:p>
            <a:r>
              <a:rPr lang="pt-BR" b="1" dirty="0"/>
              <a:t>Peso</a:t>
            </a:r>
            <a:r>
              <a:rPr lang="pt-BR" dirty="0"/>
              <a:t>: 4kg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B179CDA4-C401-CEB2-E06D-EE9F168433B5}"/>
              </a:ext>
            </a:extLst>
          </p:cNvPr>
          <p:cNvSpPr txBox="1"/>
          <p:nvPr/>
        </p:nvSpPr>
        <p:spPr>
          <a:xfrm>
            <a:off x="10370332" y="3349443"/>
            <a:ext cx="2118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Gato</a:t>
            </a:r>
          </a:p>
          <a:p>
            <a:r>
              <a:rPr lang="pt-BR" b="1" dirty="0"/>
              <a:t>Raça</a:t>
            </a:r>
            <a:r>
              <a:rPr lang="pt-BR" dirty="0"/>
              <a:t>: </a:t>
            </a:r>
            <a:r>
              <a:rPr lang="pt-BR" i="1" dirty="0"/>
              <a:t>Scottish fold</a:t>
            </a:r>
          </a:p>
          <a:p>
            <a:r>
              <a:rPr lang="pt-BR" b="1" dirty="0"/>
              <a:t>Nome</a:t>
            </a:r>
            <a:r>
              <a:rPr lang="pt-BR" dirty="0"/>
              <a:t>: Koyuki</a:t>
            </a:r>
          </a:p>
          <a:p>
            <a:r>
              <a:rPr lang="pt-BR" b="1" dirty="0"/>
              <a:t>Peso</a:t>
            </a:r>
            <a:r>
              <a:rPr lang="pt-BR" dirty="0"/>
              <a:t>: 3,5kg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0B090A9-131B-F872-987E-BE2793213F27}"/>
              </a:ext>
            </a:extLst>
          </p:cNvPr>
          <p:cNvSpPr txBox="1"/>
          <p:nvPr/>
        </p:nvSpPr>
        <p:spPr>
          <a:xfrm>
            <a:off x="7964675" y="5170512"/>
            <a:ext cx="2118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Gato</a:t>
            </a:r>
          </a:p>
          <a:p>
            <a:r>
              <a:rPr lang="pt-BR" b="1" dirty="0"/>
              <a:t>Raça</a:t>
            </a:r>
            <a:r>
              <a:rPr lang="pt-BR" dirty="0"/>
              <a:t>: Siamês</a:t>
            </a:r>
          </a:p>
          <a:p>
            <a:r>
              <a:rPr lang="pt-BR" b="1" dirty="0"/>
              <a:t>Nome</a:t>
            </a:r>
            <a:r>
              <a:rPr lang="pt-BR" dirty="0"/>
              <a:t>: Grumpy Cat</a:t>
            </a:r>
          </a:p>
          <a:p>
            <a:r>
              <a:rPr lang="pt-BR" b="1" dirty="0"/>
              <a:t>Peso</a:t>
            </a:r>
            <a:r>
              <a:rPr lang="pt-BR" dirty="0"/>
              <a:t>: 3kg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7079ADF8-877C-7F40-D934-FC50E7DE2D51}"/>
              </a:ext>
            </a:extLst>
          </p:cNvPr>
          <p:cNvSpPr txBox="1"/>
          <p:nvPr/>
        </p:nvSpPr>
        <p:spPr>
          <a:xfrm>
            <a:off x="652448" y="5597796"/>
            <a:ext cx="398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Gato</a:t>
            </a:r>
          </a:p>
        </p:txBody>
      </p:sp>
      <p:sp>
        <p:nvSpPr>
          <p:cNvPr id="25" name="Right Arrow 12">
            <a:extLst>
              <a:ext uri="{FF2B5EF4-FFF2-40B4-BE49-F238E27FC236}">
                <a16:creationId xmlns:a16="http://schemas.microsoft.com/office/drawing/2014/main" id="{D7CB41F6-E387-32B4-5663-DECE69368837}"/>
              </a:ext>
            </a:extLst>
          </p:cNvPr>
          <p:cNvSpPr/>
          <p:nvPr/>
        </p:nvSpPr>
        <p:spPr>
          <a:xfrm>
            <a:off x="4742331" y="2173054"/>
            <a:ext cx="1074420" cy="52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ight Arrow 13">
            <a:extLst>
              <a:ext uri="{FF2B5EF4-FFF2-40B4-BE49-F238E27FC236}">
                <a16:creationId xmlns:a16="http://schemas.microsoft.com/office/drawing/2014/main" id="{A5620AD9-917B-8D12-61EF-5117C069B9A9}"/>
              </a:ext>
            </a:extLst>
          </p:cNvPr>
          <p:cNvSpPr/>
          <p:nvPr/>
        </p:nvSpPr>
        <p:spPr>
          <a:xfrm>
            <a:off x="4742330" y="3754801"/>
            <a:ext cx="3403379" cy="52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ight Arrow 14">
            <a:extLst>
              <a:ext uri="{FF2B5EF4-FFF2-40B4-BE49-F238E27FC236}">
                <a16:creationId xmlns:a16="http://schemas.microsoft.com/office/drawing/2014/main" id="{0B19436C-7A0A-8E6B-FAF3-C1C79A91284E}"/>
              </a:ext>
            </a:extLst>
          </p:cNvPr>
          <p:cNvSpPr/>
          <p:nvPr/>
        </p:nvSpPr>
        <p:spPr>
          <a:xfrm>
            <a:off x="4753900" y="5118061"/>
            <a:ext cx="1074420" cy="52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7B6AFB17-D662-41AF-A1F4-9EBA6EB60BB9}"/>
              </a:ext>
            </a:extLst>
          </p:cNvPr>
          <p:cNvSpPr txBox="1"/>
          <p:nvPr/>
        </p:nvSpPr>
        <p:spPr>
          <a:xfrm>
            <a:off x="4842797" y="2251278"/>
            <a:ext cx="69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New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DAC29293-9CE3-00AE-7CDA-6F7EB0EB4552}"/>
              </a:ext>
            </a:extLst>
          </p:cNvPr>
          <p:cNvSpPr txBox="1"/>
          <p:nvPr/>
        </p:nvSpPr>
        <p:spPr>
          <a:xfrm>
            <a:off x="5937012" y="3839438"/>
            <a:ext cx="69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New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47C885E7-D380-C8D7-2343-138AEA6C6345}"/>
              </a:ext>
            </a:extLst>
          </p:cNvPr>
          <p:cNvSpPr txBox="1"/>
          <p:nvPr/>
        </p:nvSpPr>
        <p:spPr>
          <a:xfrm>
            <a:off x="4849415" y="5187681"/>
            <a:ext cx="69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New</a:t>
            </a:r>
          </a:p>
        </p:txBody>
      </p:sp>
      <p:pic>
        <p:nvPicPr>
          <p:cNvPr id="6" name="Imagem 5" descr="Gato com óculos&#10;&#10;O conteúdo gerado por IA pode estar incorreto.">
            <a:extLst>
              <a:ext uri="{FF2B5EF4-FFF2-40B4-BE49-F238E27FC236}">
                <a16:creationId xmlns:a16="http://schemas.microsoft.com/office/drawing/2014/main" id="{8962ACA5-FE6A-8480-828E-FDE5B5807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7" y="2059463"/>
            <a:ext cx="3559950" cy="35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B47D1-C314-66F1-35F6-5C90844E6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68ACE2-55D2-F495-05D5-8A9ADAF11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dirty="0"/>
              <a:t>São ações que os objetos podem exercer quando solicitados;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pPr>
              <a:lnSpc>
                <a:spcPct val="100000"/>
              </a:lnSpc>
            </a:pPr>
            <a:r>
              <a:rPr lang="pt-BR" dirty="0"/>
              <a:t>Ex.:</a:t>
            </a:r>
          </a:p>
        </p:txBody>
      </p:sp>
      <p:pic>
        <p:nvPicPr>
          <p:cNvPr id="5" name="Imagem 4" descr="Imagem em preto e branco de homem com cachorro na praia&#10;&#10;O conteúdo gerado por IA pode estar incorreto.">
            <a:extLst>
              <a:ext uri="{FF2B5EF4-FFF2-40B4-BE49-F238E27FC236}">
                <a16:creationId xmlns:a16="http://schemas.microsoft.com/office/drawing/2014/main" id="{E5E0127A-9BC6-46B5-D050-3A8E60D2B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4" y="3022551"/>
            <a:ext cx="2864720" cy="3566577"/>
          </a:xfrm>
          <a:prstGeom prst="rect">
            <a:avLst/>
          </a:prstGeom>
        </p:spPr>
      </p:pic>
      <p:pic>
        <p:nvPicPr>
          <p:cNvPr id="7" name="Imagem 6" descr="Foto preta e branca de homem sentado em frente a espelho&#10;&#10;O conteúdo gerado por IA pode estar incorreto.">
            <a:extLst>
              <a:ext uri="{FF2B5EF4-FFF2-40B4-BE49-F238E27FC236}">
                <a16:creationId xmlns:a16="http://schemas.microsoft.com/office/drawing/2014/main" id="{4B141ED2-1915-B0C3-0997-0207992D6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87" y="2662822"/>
            <a:ext cx="3218046" cy="40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F6AFA-9967-5524-A589-4326787F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BR" dirty="0"/>
              <a:t>Construtores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9224C7-D9EB-E9D1-A2E5-EF623F29D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7795"/>
            <a:ext cx="5160264" cy="4351338"/>
          </a:xfrm>
        </p:spPr>
        <p:txBody>
          <a:bodyPr>
            <a:normAutofit/>
          </a:bodyPr>
          <a:lstStyle/>
          <a:p>
            <a:r>
              <a:rPr lang="pt-BR" dirty="0"/>
              <a:t>Criam o objeto / Instanciam a classe;</a:t>
            </a:r>
          </a:p>
          <a:p>
            <a:r>
              <a:rPr lang="pt-BR" dirty="0"/>
              <a:t>Inicializa os atributos de um objeto toda vez que o mesmo é instanciado;</a:t>
            </a:r>
          </a:p>
          <a:p>
            <a:r>
              <a:rPr lang="pt-BR" dirty="0"/>
              <a:t>Possuem o mesmo nome da classe;</a:t>
            </a:r>
          </a:p>
          <a:p>
            <a:endParaRPr lang="pt-BR" dirty="0"/>
          </a:p>
        </p:txBody>
      </p:sp>
      <p:pic>
        <p:nvPicPr>
          <p:cNvPr id="5" name="Imagem 4" descr="Gato sentado em frente a espelho&#10;&#10;O conteúdo gerado por IA pode estar incorreto.">
            <a:extLst>
              <a:ext uri="{FF2B5EF4-FFF2-40B4-BE49-F238E27FC236}">
                <a16:creationId xmlns:a16="http://schemas.microsoft.com/office/drawing/2014/main" id="{79B811C7-9C83-1F92-FB6D-B43BBE2F1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38" y="1597795"/>
            <a:ext cx="5599043" cy="4164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8808923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ção católica_aul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1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03EF999-303C-437A-AE70-DC1FD816D005}" vid="{281CDF58-4130-4A0B-9CAE-DD5490D6049B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1E8E11534A1BF4987448BF891FAE407" ma:contentTypeVersion="3" ma:contentTypeDescription="Crie um novo documento." ma:contentTypeScope="" ma:versionID="5282b2c10e09829860bedb8e7ae9397a">
  <xsd:schema xmlns:xsd="http://www.w3.org/2001/XMLSchema" xmlns:xs="http://www.w3.org/2001/XMLSchema" xmlns:p="http://schemas.microsoft.com/office/2006/metadata/properties" xmlns:ns2="3c3dcc08-a3a9-46aa-ae28-94c70639f52d" targetNamespace="http://schemas.microsoft.com/office/2006/metadata/properties" ma:root="true" ma:fieldsID="04c880cf8a5356cd4c872040c13f70bf" ns2:_="">
    <xsd:import namespace="3c3dcc08-a3a9-46aa-ae28-94c70639f5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3dcc08-a3a9-46aa-ae28-94c70639f5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3B4DDD-FBA3-4B6C-B0D9-6BBD91F46055}"/>
</file>

<file path=customXml/itemProps2.xml><?xml version="1.0" encoding="utf-8"?>
<ds:datastoreItem xmlns:ds="http://schemas.openxmlformats.org/officeDocument/2006/customXml" ds:itemID="{87503FE7-9C0C-490B-B7EA-7C8A43A4C3EA}"/>
</file>

<file path=customXml/itemProps3.xml><?xml version="1.0" encoding="utf-8"?>
<ds:datastoreItem xmlns:ds="http://schemas.openxmlformats.org/officeDocument/2006/customXml" ds:itemID="{7CCE3F3C-2332-44F1-809F-38BA87672161}"/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1396</Words>
  <Application>Microsoft Office PowerPoint</Application>
  <PresentationFormat>Widescreen</PresentationFormat>
  <Paragraphs>232</Paragraphs>
  <Slides>21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Poppins</vt:lpstr>
      <vt:lpstr>apresentação católica_aula</vt:lpstr>
      <vt:lpstr>Tema do Office</vt:lpstr>
      <vt:lpstr>Theme1</vt:lpstr>
      <vt:lpstr>Desenvolvimento de Dispositivos Móveis</vt:lpstr>
      <vt:lpstr>Orientação a Objetos com Dart</vt:lpstr>
      <vt:lpstr>Relembrando POO</vt:lpstr>
      <vt:lpstr>POO – Conceitos básicos</vt:lpstr>
      <vt:lpstr>POO - Classes</vt:lpstr>
      <vt:lpstr>Objetos</vt:lpstr>
      <vt:lpstr>Objetos e atributos</vt:lpstr>
      <vt:lpstr>Métodos</vt:lpstr>
      <vt:lpstr>Construtores</vt:lpstr>
      <vt:lpstr>Orientação a Objetos com Dart</vt:lpstr>
      <vt:lpstr>Orientação a Objetos com Dart</vt:lpstr>
      <vt:lpstr>Orientação a Objetos com Dart</vt:lpstr>
      <vt:lpstr>Orientação a Objetos com Dart</vt:lpstr>
      <vt:lpstr>Orientação a Objetos com Dart - Visibilidade</vt:lpstr>
      <vt:lpstr>Orientação a Objetos com Dart - Visibilidade</vt:lpstr>
      <vt:lpstr>Orientação a Objetos com Dart - Visibilidade</vt:lpstr>
      <vt:lpstr>Orientação a Objetos com Dart – Getters e Setters</vt:lpstr>
      <vt:lpstr>Orientação a Objetos com Dart – Encapsulamento</vt:lpstr>
      <vt:lpstr>Orientação a Objetos com Dart – Polimorfismo</vt:lpstr>
      <vt:lpstr>Orientação a Objetos com Dart – Herança</vt:lpstr>
      <vt:lpstr>Atividade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Melhoria de Processos de Software</dc:title>
  <dc:creator>Avell</dc:creator>
  <cp:lastModifiedBy>TASSIANA KAUTZMANN</cp:lastModifiedBy>
  <cp:revision>82</cp:revision>
  <dcterms:created xsi:type="dcterms:W3CDTF">2020-08-19T18:03:32Z</dcterms:created>
  <dcterms:modified xsi:type="dcterms:W3CDTF">2025-08-19T21:06:54Z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0x01010071E8E11534A1BF4987448BF891FAE407</vt:lpwstr>
  </property>
</Properties>
</file>